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9"/>
  </p:notesMasterIdLst>
  <p:handoutMasterIdLst>
    <p:handoutMasterId r:id="rId10"/>
  </p:handoutMasterIdLst>
  <p:sldIdLst>
    <p:sldId id="257" r:id="rId2"/>
    <p:sldId id="362" r:id="rId3"/>
    <p:sldId id="363" r:id="rId4"/>
    <p:sldId id="364" r:id="rId5"/>
    <p:sldId id="365" r:id="rId6"/>
    <p:sldId id="366" r:id="rId7"/>
    <p:sldId id="367" r:id="rId8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9" autoAdjust="0"/>
  </p:normalViewPr>
  <p:slideViewPr>
    <p:cSldViewPr>
      <p:cViewPr varScale="1">
        <p:scale>
          <a:sx n="114" d="100"/>
          <a:sy n="114" d="100"/>
        </p:scale>
        <p:origin x="152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37845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65915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274" tIns="46137" rIns="92274" bIns="46137"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18 - Structural Models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25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021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919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Lecture – 16</a:t>
            </a:r>
            <a:br>
              <a:rPr lang="en-US" dirty="0" smtClean="0"/>
            </a:br>
            <a:r>
              <a:rPr lang="en-US" sz="2200" dirty="0" smtClean="0"/>
              <a:t>System Modeling&gt;</a:t>
            </a:r>
            <a:r>
              <a:rPr lang="en-US" dirty="0" smtClean="0"/>
              <a:t> Detailed Design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endParaRPr lang="en-US" dirty="0"/>
          </a:p>
          <a:p>
            <a:pPr algn="ctr"/>
            <a:r>
              <a:rPr lang="en-US" dirty="0" smtClean="0"/>
              <a:t>SWE 205 - Introduction to Software Engineering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 smtClean="0"/>
              <a:t>Class Design and Class Diagram</a:t>
            </a:r>
          </a:p>
          <a:p>
            <a:pPr>
              <a:buNone/>
            </a:pPr>
            <a:endParaRPr lang="en-GB" dirty="0" smtClean="0"/>
          </a:p>
        </p:txBody>
      </p:sp>
      <p:grpSp>
        <p:nvGrpSpPr>
          <p:cNvPr id="5" name="Group 4"/>
          <p:cNvGrpSpPr/>
          <p:nvPr/>
        </p:nvGrpSpPr>
        <p:grpSpPr>
          <a:xfrm rot="20906419">
            <a:off x="5784963" y="4070303"/>
            <a:ext cx="2774069" cy="1739592"/>
            <a:chOff x="5203650" y="328004"/>
            <a:chExt cx="3570236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9" y="638503"/>
              <a:ext cx="2642087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5400" dirty="0" smtClean="0"/>
                <a:t>5.3</a:t>
              </a:r>
              <a:endParaRPr lang="en-US" sz="54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5F56-87C8-49AE-AB69-38FEEA9AA94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architectural design of a system together with the requirements, need to be refined to produce a detailed design.</a:t>
            </a:r>
          </a:p>
          <a:p>
            <a:r>
              <a:rPr lang="en-US" dirty="0" smtClean="0"/>
              <a:t>The development process used determines the level of detail to which the design is decomposed and the level of formality of its documentation. </a:t>
            </a:r>
          </a:p>
          <a:p>
            <a:endParaRPr lang="en-US" dirty="0" smtClean="0"/>
          </a:p>
          <a:p>
            <a:r>
              <a:rPr lang="en-US" dirty="0" smtClean="0"/>
              <a:t>If the design is carried out to the finest level of detail, </a:t>
            </a:r>
          </a:p>
          <a:p>
            <a:pPr lvl="1"/>
            <a:r>
              <a:rPr lang="en-US" dirty="0" smtClean="0"/>
              <a:t>The implementation task is an almost one-to-one mapping of that design to the implementation language.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55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OO</a:t>
            </a:r>
            <a:r>
              <a:rPr lang="en-US" altLang="en-US" dirty="0" smtClean="0">
                <a:solidFill>
                  <a:srgbClr val="0000CC"/>
                </a:solidFill>
              </a:rPr>
              <a:t> </a:t>
            </a:r>
            <a:r>
              <a:rPr lang="en-US" altLang="en-US" dirty="0"/>
              <a:t>Design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305800" cy="3962400"/>
          </a:xfrm>
        </p:spPr>
        <p:txBody>
          <a:bodyPr/>
          <a:lstStyle/>
          <a:p>
            <a:pPr eaLnBrk="1" hangingPunct="1"/>
            <a:r>
              <a:rPr lang="en-US" altLang="en-US" u="sng" dirty="0" smtClean="0"/>
              <a:t>First step</a:t>
            </a:r>
            <a:r>
              <a:rPr lang="en-US" altLang="en-US" dirty="0" smtClean="0"/>
              <a:t>: </a:t>
            </a:r>
            <a:r>
              <a:rPr lang="en-US" altLang="en-US" dirty="0" smtClean="0">
                <a:solidFill>
                  <a:srgbClr val="0000CC"/>
                </a:solidFill>
              </a:rPr>
              <a:t>Review &amp; Refine use cases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Decide</a:t>
            </a:r>
          </a:p>
          <a:p>
            <a:pPr lvl="1" eaLnBrk="1" hangingPunct="1"/>
            <a:r>
              <a:rPr lang="en-US" altLang="en-US" dirty="0" smtClean="0">
                <a:solidFill>
                  <a:srgbClr val="0000CC"/>
                </a:solidFill>
              </a:rPr>
              <a:t>Which classes to create</a:t>
            </a:r>
          </a:p>
          <a:p>
            <a:pPr lvl="1" eaLnBrk="1" hangingPunct="1"/>
            <a:r>
              <a:rPr lang="en-US" altLang="en-US" dirty="0" smtClean="0">
                <a:solidFill>
                  <a:srgbClr val="0000CC"/>
                </a:solidFill>
              </a:rPr>
              <a:t>How are the classes related</a:t>
            </a:r>
          </a:p>
          <a:p>
            <a:pPr lvl="1" eaLnBrk="1" hangingPunct="1"/>
            <a:endParaRPr lang="en-US" altLang="en-US" dirty="0" smtClean="0">
              <a:solidFill>
                <a:srgbClr val="0000CC"/>
              </a:solidFill>
            </a:endParaRPr>
          </a:p>
          <a:p>
            <a:pPr eaLnBrk="1" hangingPunct="1"/>
            <a:r>
              <a:rPr lang="en-US" altLang="en-US" dirty="0" smtClean="0"/>
              <a:t>Use UML as the Design Language</a:t>
            </a:r>
          </a:p>
          <a:p>
            <a:pPr eaLnBrk="1" hangingPunct="1">
              <a:buFontTx/>
              <a:buNone/>
            </a:pPr>
            <a:endParaRPr lang="en-US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64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Oval 2"/>
          <p:cNvSpPr>
            <a:spLocks noChangeArrowheads="1"/>
          </p:cNvSpPr>
          <p:nvPr/>
        </p:nvSpPr>
        <p:spPr bwMode="auto">
          <a:xfrm>
            <a:off x="1311275" y="2559050"/>
            <a:ext cx="457200" cy="2286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1235075" y="3016250"/>
            <a:ext cx="609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1539875" y="2787650"/>
            <a:ext cx="0" cy="533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 flipH="1">
            <a:off x="1158875" y="3321050"/>
            <a:ext cx="38100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 flipH="1" flipV="1">
            <a:off x="1539875" y="3321050"/>
            <a:ext cx="30480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5" name="Oval 7"/>
          <p:cNvSpPr>
            <a:spLocks noChangeArrowheads="1"/>
          </p:cNvSpPr>
          <p:nvPr/>
        </p:nvSpPr>
        <p:spPr bwMode="auto">
          <a:xfrm>
            <a:off x="2682875" y="1492250"/>
            <a:ext cx="2819400" cy="9144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chemeClr val="tx1"/>
                </a:solidFill>
              </a:rPr>
              <a:t>Register For Section</a:t>
            </a:r>
          </a:p>
        </p:txBody>
      </p:sp>
      <p:sp>
        <p:nvSpPr>
          <p:cNvPr id="32776" name="Oval 8"/>
          <p:cNvSpPr>
            <a:spLocks noChangeArrowheads="1"/>
          </p:cNvSpPr>
          <p:nvPr/>
        </p:nvSpPr>
        <p:spPr bwMode="auto">
          <a:xfrm>
            <a:off x="6035675" y="1263650"/>
            <a:ext cx="2286000" cy="9144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chemeClr val="tx1"/>
                </a:solidFill>
              </a:rPr>
              <a:t>Add Course</a:t>
            </a:r>
          </a:p>
        </p:txBody>
      </p:sp>
      <p:sp>
        <p:nvSpPr>
          <p:cNvPr id="32777" name="Oval 9"/>
          <p:cNvSpPr>
            <a:spLocks noChangeArrowheads="1"/>
          </p:cNvSpPr>
          <p:nvPr/>
        </p:nvSpPr>
        <p:spPr bwMode="auto">
          <a:xfrm>
            <a:off x="6188075" y="3092450"/>
            <a:ext cx="2286000" cy="9144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chemeClr val="tx1"/>
                </a:solidFill>
              </a:rPr>
              <a:t>Add Section</a:t>
            </a:r>
          </a:p>
        </p:txBody>
      </p:sp>
      <p:sp>
        <p:nvSpPr>
          <p:cNvPr id="32778" name="Oval 10"/>
          <p:cNvSpPr>
            <a:spLocks noChangeArrowheads="1"/>
          </p:cNvSpPr>
          <p:nvPr/>
        </p:nvSpPr>
        <p:spPr bwMode="auto">
          <a:xfrm>
            <a:off x="6340475" y="4921250"/>
            <a:ext cx="2286000" cy="9144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chemeClr val="tx1"/>
                </a:solidFill>
              </a:rPr>
              <a:t>Add Student</a:t>
            </a:r>
          </a:p>
        </p:txBody>
      </p:sp>
      <p:sp>
        <p:nvSpPr>
          <p:cNvPr id="32779" name="Oval 11"/>
          <p:cNvSpPr>
            <a:spLocks noChangeArrowheads="1"/>
          </p:cNvSpPr>
          <p:nvPr/>
        </p:nvSpPr>
        <p:spPr bwMode="auto">
          <a:xfrm>
            <a:off x="1539875" y="5226050"/>
            <a:ext cx="2286000" cy="9144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chemeClr val="tx1"/>
                </a:solidFill>
              </a:rPr>
              <a:t>Choose Section</a:t>
            </a:r>
          </a:p>
        </p:txBody>
      </p:sp>
      <p:sp>
        <p:nvSpPr>
          <p:cNvPr id="32780" name="Oval 12"/>
          <p:cNvSpPr>
            <a:spLocks noChangeArrowheads="1"/>
          </p:cNvSpPr>
          <p:nvPr/>
        </p:nvSpPr>
        <p:spPr bwMode="auto">
          <a:xfrm>
            <a:off x="4968875" y="5378450"/>
            <a:ext cx="457200" cy="2286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2781" name="Line 13"/>
          <p:cNvSpPr>
            <a:spLocks noChangeShapeType="1"/>
          </p:cNvSpPr>
          <p:nvPr/>
        </p:nvSpPr>
        <p:spPr bwMode="auto">
          <a:xfrm>
            <a:off x="4892675" y="5835650"/>
            <a:ext cx="609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2" name="Line 14"/>
          <p:cNvSpPr>
            <a:spLocks noChangeShapeType="1"/>
          </p:cNvSpPr>
          <p:nvPr/>
        </p:nvSpPr>
        <p:spPr bwMode="auto">
          <a:xfrm>
            <a:off x="5197475" y="5607050"/>
            <a:ext cx="0" cy="533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3" name="Line 15"/>
          <p:cNvSpPr>
            <a:spLocks noChangeShapeType="1"/>
          </p:cNvSpPr>
          <p:nvPr/>
        </p:nvSpPr>
        <p:spPr bwMode="auto">
          <a:xfrm flipH="1">
            <a:off x="4816475" y="6140450"/>
            <a:ext cx="38100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4" name="Line 16"/>
          <p:cNvSpPr>
            <a:spLocks noChangeShapeType="1"/>
          </p:cNvSpPr>
          <p:nvPr/>
        </p:nvSpPr>
        <p:spPr bwMode="auto">
          <a:xfrm flipH="1" flipV="1">
            <a:off x="5197475" y="6140450"/>
            <a:ext cx="30480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5" name="Line 18"/>
          <p:cNvSpPr>
            <a:spLocks noChangeShapeType="1"/>
          </p:cNvSpPr>
          <p:nvPr/>
        </p:nvSpPr>
        <p:spPr bwMode="auto">
          <a:xfrm flipV="1">
            <a:off x="1920875" y="2254250"/>
            <a:ext cx="1066800" cy="533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6" name="Line 19"/>
          <p:cNvSpPr>
            <a:spLocks noChangeShapeType="1"/>
          </p:cNvSpPr>
          <p:nvPr/>
        </p:nvSpPr>
        <p:spPr bwMode="auto">
          <a:xfrm>
            <a:off x="1920875" y="2787650"/>
            <a:ext cx="609600" cy="2438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7" name="Line 20"/>
          <p:cNvSpPr>
            <a:spLocks noChangeShapeType="1"/>
          </p:cNvSpPr>
          <p:nvPr/>
        </p:nvSpPr>
        <p:spPr bwMode="auto">
          <a:xfrm flipV="1">
            <a:off x="5273675" y="3854450"/>
            <a:ext cx="1143000" cy="1447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8" name="Line 21"/>
          <p:cNvSpPr>
            <a:spLocks noChangeShapeType="1"/>
          </p:cNvSpPr>
          <p:nvPr/>
        </p:nvSpPr>
        <p:spPr bwMode="auto">
          <a:xfrm flipV="1">
            <a:off x="5121275" y="2101850"/>
            <a:ext cx="137160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9" name="Line 22"/>
          <p:cNvSpPr>
            <a:spLocks noChangeShapeType="1"/>
          </p:cNvSpPr>
          <p:nvPr/>
        </p:nvSpPr>
        <p:spPr bwMode="auto">
          <a:xfrm flipH="1" flipV="1">
            <a:off x="4054475" y="2406650"/>
            <a:ext cx="990600" cy="2895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90" name="Text Box 23"/>
          <p:cNvSpPr txBox="1">
            <a:spLocks noChangeArrowheads="1"/>
          </p:cNvSpPr>
          <p:nvPr/>
        </p:nvSpPr>
        <p:spPr bwMode="auto">
          <a:xfrm>
            <a:off x="1066800" y="3609975"/>
            <a:ext cx="939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en-US" sz="1600" b="1">
                <a:solidFill>
                  <a:schemeClr val="tx1"/>
                </a:solidFill>
              </a:rPr>
              <a:t>Student</a:t>
            </a:r>
          </a:p>
        </p:txBody>
      </p:sp>
      <p:sp>
        <p:nvSpPr>
          <p:cNvPr id="32791" name="Text Box 24"/>
          <p:cNvSpPr txBox="1">
            <a:spLocks noChangeArrowheads="1"/>
          </p:cNvSpPr>
          <p:nvPr/>
        </p:nvSpPr>
        <p:spPr bwMode="auto">
          <a:xfrm>
            <a:off x="5562600" y="5873750"/>
            <a:ext cx="1076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en-US" sz="1600" b="1">
                <a:solidFill>
                  <a:schemeClr val="tx1"/>
                </a:solidFill>
              </a:rPr>
              <a:t>Registrar</a:t>
            </a:r>
          </a:p>
        </p:txBody>
      </p:sp>
      <p:sp>
        <p:nvSpPr>
          <p:cNvPr id="32795" name="Line 28"/>
          <p:cNvSpPr>
            <a:spLocks noChangeShapeType="1"/>
          </p:cNvSpPr>
          <p:nvPr/>
        </p:nvSpPr>
        <p:spPr bwMode="auto">
          <a:xfrm flipV="1">
            <a:off x="5426075" y="5454650"/>
            <a:ext cx="914400" cy="76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96" name="Rectangle 29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Use case diagram</a:t>
            </a:r>
          </a:p>
        </p:txBody>
      </p:sp>
    </p:spTree>
    <p:extLst>
      <p:ext uri="{BB962C8B-B14F-4D97-AF65-F5344CB8AC3E}">
        <p14:creationId xmlns:p14="http://schemas.microsoft.com/office/powerpoint/2010/main" val="31105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Class</a:t>
            </a:r>
            <a:r>
              <a:rPr lang="en-US" altLang="en-US" dirty="0" smtClean="0">
                <a:solidFill>
                  <a:srgbClr val="0000CC"/>
                </a:solidFill>
              </a:rPr>
              <a:t> </a:t>
            </a:r>
            <a:r>
              <a:rPr lang="en-US" altLang="en-US" dirty="0"/>
              <a:t>Design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382000" cy="32766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Classes</a:t>
            </a:r>
            <a:r>
              <a:rPr lang="en-US" altLang="en-US" sz="2800" dirty="0" smtClean="0"/>
              <a:t> represent </a:t>
            </a:r>
            <a:r>
              <a:rPr lang="en-US" altLang="en-US" sz="2800" u="sng" dirty="0" smtClean="0">
                <a:solidFill>
                  <a:srgbClr val="0000CC"/>
                </a:solidFill>
              </a:rPr>
              <a:t>real-world entities</a:t>
            </a:r>
            <a:r>
              <a:rPr lang="en-US" altLang="en-US" sz="2800" dirty="0" smtClean="0"/>
              <a:t> or </a:t>
            </a:r>
            <a:r>
              <a:rPr lang="en-US" altLang="en-US" sz="2800" u="sng" dirty="0" smtClean="0">
                <a:solidFill>
                  <a:srgbClr val="0000CC"/>
                </a:solidFill>
              </a:rPr>
              <a:t>system concepts</a:t>
            </a:r>
          </a:p>
          <a:p>
            <a:pPr eaLnBrk="1" hangingPunct="1"/>
            <a:r>
              <a:rPr lang="en-US" altLang="en-US" sz="2800" dirty="0" smtClean="0"/>
              <a:t>Organized into </a:t>
            </a:r>
            <a:r>
              <a:rPr lang="en-US" altLang="en-US" sz="2800" b="1" u="sng" dirty="0" smtClean="0"/>
              <a:t>classes</a:t>
            </a:r>
            <a:r>
              <a:rPr lang="en-US" altLang="en-US" sz="2800" dirty="0" smtClean="0"/>
              <a:t>: objects in a class have similar characteristics</a:t>
            </a:r>
          </a:p>
          <a:p>
            <a:pPr eaLnBrk="1" hangingPunct="1"/>
            <a:r>
              <a:rPr lang="en-US" altLang="en-US" sz="2800" b="1" dirty="0" smtClean="0"/>
              <a:t>Classes</a:t>
            </a:r>
            <a:r>
              <a:rPr lang="en-US" altLang="en-US" sz="2800" dirty="0" smtClean="0"/>
              <a:t> have properties (</a:t>
            </a:r>
            <a:r>
              <a:rPr lang="en-US" altLang="en-US" sz="2800" dirty="0" smtClean="0">
                <a:solidFill>
                  <a:srgbClr val="660066"/>
                </a:solidFill>
              </a:rPr>
              <a:t>attributes or data</a:t>
            </a:r>
            <a:r>
              <a:rPr lang="en-US" altLang="en-US" sz="2800" dirty="0" smtClean="0"/>
              <a:t>)</a:t>
            </a:r>
          </a:p>
          <a:p>
            <a:pPr eaLnBrk="1" hangingPunct="1"/>
            <a:r>
              <a:rPr lang="en-US" altLang="en-US" sz="2800" b="1" dirty="0" smtClean="0"/>
              <a:t>Classes</a:t>
            </a:r>
            <a:r>
              <a:rPr lang="en-US" altLang="en-US" sz="2800" dirty="0" smtClean="0"/>
              <a:t> also have methods (</a:t>
            </a:r>
            <a:r>
              <a:rPr lang="en-US" altLang="en-US" sz="2800" dirty="0" smtClean="0">
                <a:solidFill>
                  <a:srgbClr val="660066"/>
                </a:solidFill>
              </a:rPr>
              <a:t>performs functions</a:t>
            </a:r>
            <a:r>
              <a:rPr lang="en-US" altLang="en-US" sz="2800" dirty="0" smtClean="0"/>
              <a:t>)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286000" y="4267200"/>
            <a:ext cx="4572000" cy="4572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 dirty="0">
                <a:solidFill>
                  <a:schemeClr val="tx1"/>
                </a:solidFill>
              </a:rPr>
              <a:t>Student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286000" y="4724400"/>
            <a:ext cx="4572000" cy="6858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en-US" sz="2000" b="1">
                <a:solidFill>
                  <a:schemeClr val="tx1"/>
                </a:solidFill>
              </a:rPr>
              <a:t>        dateOfBirth : Date</a:t>
            </a:r>
          </a:p>
          <a:p>
            <a:pPr algn="l" eaLnBrk="1" hangingPunct="1"/>
            <a:r>
              <a:rPr lang="en-US" altLang="en-US" sz="2000" b="1">
                <a:solidFill>
                  <a:schemeClr val="tx1"/>
                </a:solidFill>
              </a:rPr>
              <a:t>        name : String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2286000" y="5410200"/>
            <a:ext cx="4572000" cy="6858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en-US" altLang="en-US" sz="2000" b="1">
              <a:solidFill>
                <a:schemeClr val="tx1"/>
              </a:solidFill>
            </a:endParaRPr>
          </a:p>
          <a:p>
            <a:pPr algn="l" eaLnBrk="1" hangingPunct="1"/>
            <a:r>
              <a:rPr lang="en-US" altLang="en-US" sz="2000" b="1">
                <a:solidFill>
                  <a:schemeClr val="tx1"/>
                </a:solidFill>
              </a:rPr>
              <a:t>        getAgeInYears() : int</a:t>
            </a:r>
          </a:p>
          <a:p>
            <a:pPr algn="l" eaLnBrk="1" hangingPunct="1"/>
            <a:r>
              <a:rPr lang="en-US" altLang="en-US" sz="2000" b="1">
                <a:solidFill>
                  <a:schemeClr val="tx1"/>
                </a:solidFill>
              </a:rPr>
              <a:t>        getAgeInDays() : int</a:t>
            </a:r>
          </a:p>
          <a:p>
            <a:pPr algn="l" eaLnBrk="1" hangingPunct="1"/>
            <a:endParaRPr lang="en-US" altLang="en-US" sz="2000" b="1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3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  <p:bldP spid="33796" grpId="0" animBg="1"/>
      <p:bldP spid="33797" grpId="0" animBg="1"/>
      <p:bldP spid="3379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746125" y="33131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609600" y="2971800"/>
            <a:ext cx="1981200" cy="6096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chemeClr val="tx1"/>
                </a:solidFill>
              </a:rPr>
              <a:t>Student</a:t>
            </a:r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6537325" y="33131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34821" name="Rectangle 7"/>
          <p:cNvSpPr>
            <a:spLocks noChangeArrowheads="1"/>
          </p:cNvSpPr>
          <p:nvPr/>
        </p:nvSpPr>
        <p:spPr bwMode="auto">
          <a:xfrm>
            <a:off x="6400800" y="2971800"/>
            <a:ext cx="1981200" cy="6096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chemeClr val="tx1"/>
                </a:solidFill>
              </a:rPr>
              <a:t>School</a:t>
            </a:r>
          </a:p>
        </p:txBody>
      </p:sp>
      <p:sp>
        <p:nvSpPr>
          <p:cNvPr id="34822" name="Rectangle 8"/>
          <p:cNvSpPr>
            <a:spLocks noChangeArrowheads="1"/>
          </p:cNvSpPr>
          <p:nvPr/>
        </p:nvSpPr>
        <p:spPr bwMode="auto">
          <a:xfrm>
            <a:off x="6400800" y="3886200"/>
            <a:ext cx="1981200" cy="3048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b="1">
              <a:solidFill>
                <a:schemeClr val="tx1"/>
              </a:solidFill>
            </a:endParaRPr>
          </a:p>
        </p:txBody>
      </p:sp>
      <p:sp>
        <p:nvSpPr>
          <p:cNvPr id="34823" name="Rectangle 9"/>
          <p:cNvSpPr>
            <a:spLocks noChangeArrowheads="1"/>
          </p:cNvSpPr>
          <p:nvPr/>
        </p:nvSpPr>
        <p:spPr bwMode="auto">
          <a:xfrm>
            <a:off x="6400800" y="3581400"/>
            <a:ext cx="1981200" cy="3048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b="1">
              <a:solidFill>
                <a:schemeClr val="tx1"/>
              </a:solidFill>
            </a:endParaRPr>
          </a:p>
        </p:txBody>
      </p:sp>
      <p:sp>
        <p:nvSpPr>
          <p:cNvPr id="34824" name="Line 10"/>
          <p:cNvSpPr>
            <a:spLocks noChangeShapeType="1"/>
          </p:cNvSpPr>
          <p:nvPr/>
        </p:nvSpPr>
        <p:spPr bwMode="auto">
          <a:xfrm flipV="1">
            <a:off x="2590800" y="3429000"/>
            <a:ext cx="3733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5" name="Text Box 11"/>
          <p:cNvSpPr txBox="1">
            <a:spLocks noChangeArrowheads="1"/>
          </p:cNvSpPr>
          <p:nvPr/>
        </p:nvSpPr>
        <p:spPr bwMode="auto">
          <a:xfrm>
            <a:off x="2667000" y="2971800"/>
            <a:ext cx="527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en-US" sz="1800" b="1">
                <a:solidFill>
                  <a:schemeClr val="tx1"/>
                </a:solidFill>
              </a:rPr>
              <a:t>0..*</a:t>
            </a:r>
          </a:p>
        </p:txBody>
      </p:sp>
      <p:sp>
        <p:nvSpPr>
          <p:cNvPr id="34826" name="Text Box 12"/>
          <p:cNvSpPr txBox="1">
            <a:spLocks noChangeArrowheads="1"/>
          </p:cNvSpPr>
          <p:nvPr/>
        </p:nvSpPr>
        <p:spPr bwMode="auto">
          <a:xfrm>
            <a:off x="5715000" y="2971800"/>
            <a:ext cx="565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en-US" sz="1800" b="1">
                <a:solidFill>
                  <a:schemeClr val="tx1"/>
                </a:solidFill>
              </a:rPr>
              <a:t>1..1</a:t>
            </a:r>
          </a:p>
        </p:txBody>
      </p:sp>
      <p:sp>
        <p:nvSpPr>
          <p:cNvPr id="34827" name="Text Box 13"/>
          <p:cNvSpPr txBox="1">
            <a:spLocks noChangeArrowheads="1"/>
          </p:cNvSpPr>
          <p:nvPr/>
        </p:nvSpPr>
        <p:spPr bwMode="auto">
          <a:xfrm>
            <a:off x="3962400" y="2819400"/>
            <a:ext cx="1371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en-US" sz="1800" b="1">
                <a:solidFill>
                  <a:schemeClr val="tx1"/>
                </a:solidFill>
              </a:rPr>
              <a:t>Is Enrolled</a:t>
            </a:r>
          </a:p>
        </p:txBody>
      </p:sp>
      <p:sp>
        <p:nvSpPr>
          <p:cNvPr id="34828" name="Rectangle 15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914400"/>
          </a:xfrm>
        </p:spPr>
        <p:txBody>
          <a:bodyPr/>
          <a:lstStyle/>
          <a:p>
            <a:pPr eaLnBrk="1" hangingPunct="1"/>
            <a:r>
              <a:rPr lang="en-US" altLang="en-US" dirty="0"/>
              <a:t>UML</a:t>
            </a:r>
            <a:r>
              <a:rPr lang="en-US" altLang="en-US" sz="3600" b="1" dirty="0" smtClean="0"/>
              <a:t> </a:t>
            </a:r>
            <a:r>
              <a:rPr lang="en-US" altLang="en-US" dirty="0"/>
              <a:t>Class</a:t>
            </a:r>
            <a:r>
              <a:rPr lang="en-US" altLang="en-US" sz="3600" b="1" dirty="0" smtClean="0"/>
              <a:t> </a:t>
            </a:r>
            <a:r>
              <a:rPr lang="en-US" altLang="en-US" dirty="0"/>
              <a:t>diagrams</a:t>
            </a:r>
          </a:p>
        </p:txBody>
      </p:sp>
      <p:sp>
        <p:nvSpPr>
          <p:cNvPr id="34829" name="Rectangle 17"/>
          <p:cNvSpPr>
            <a:spLocks noChangeArrowheads="1"/>
          </p:cNvSpPr>
          <p:nvPr/>
        </p:nvSpPr>
        <p:spPr bwMode="auto">
          <a:xfrm>
            <a:off x="609600" y="3886200"/>
            <a:ext cx="1981200" cy="3048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b="1">
              <a:solidFill>
                <a:schemeClr val="tx1"/>
              </a:solidFill>
            </a:endParaRPr>
          </a:p>
        </p:txBody>
      </p:sp>
      <p:sp>
        <p:nvSpPr>
          <p:cNvPr id="34830" name="Rectangle 18"/>
          <p:cNvSpPr>
            <a:spLocks noChangeArrowheads="1"/>
          </p:cNvSpPr>
          <p:nvPr/>
        </p:nvSpPr>
        <p:spPr bwMode="auto">
          <a:xfrm>
            <a:off x="609600" y="3581400"/>
            <a:ext cx="1981200" cy="3048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b="1">
              <a:solidFill>
                <a:schemeClr val="tx1"/>
              </a:solidFill>
            </a:endParaRPr>
          </a:p>
        </p:txBody>
      </p:sp>
      <p:sp>
        <p:nvSpPr>
          <p:cNvPr id="34831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800" b="1" i="1" u="sng" dirty="0" smtClean="0"/>
              <a:t>Association</a:t>
            </a:r>
          </a:p>
          <a:p>
            <a:pPr eaLnBrk="1" hangingPunct="1"/>
            <a:endParaRPr lang="en-US" altLang="en-US" sz="2800" b="1" i="1" u="sng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34843" name="AutoShape 32"/>
          <p:cNvSpPr>
            <a:spLocks noChangeArrowheads="1"/>
          </p:cNvSpPr>
          <p:nvPr/>
        </p:nvSpPr>
        <p:spPr bwMode="auto">
          <a:xfrm>
            <a:off x="2819400" y="5943600"/>
            <a:ext cx="1214438" cy="1214438"/>
          </a:xfrm>
          <a:prstGeom prst="diamo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88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127125" y="47609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990600" y="4419600"/>
            <a:ext cx="1981200" cy="6096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chemeClr val="tx1"/>
                </a:solidFill>
              </a:rPr>
              <a:t>Student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990600" y="5638800"/>
            <a:ext cx="1981200" cy="6096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b="1">
              <a:solidFill>
                <a:schemeClr val="tx1"/>
              </a:solidFill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990600" y="5029200"/>
            <a:ext cx="1981200" cy="6096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b="1">
              <a:solidFill>
                <a:schemeClr val="tx1"/>
              </a:solidFill>
            </a:endParaRPr>
          </a:p>
        </p:txBody>
      </p:sp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3641725" y="2246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35847" name="Rectangle 8"/>
          <p:cNvSpPr>
            <a:spLocks noChangeArrowheads="1"/>
          </p:cNvSpPr>
          <p:nvPr/>
        </p:nvSpPr>
        <p:spPr bwMode="auto">
          <a:xfrm>
            <a:off x="3505200" y="1905000"/>
            <a:ext cx="1981200" cy="6096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chemeClr val="tx1"/>
                </a:solidFill>
              </a:rPr>
              <a:t>Person</a:t>
            </a:r>
          </a:p>
        </p:txBody>
      </p:sp>
      <p:sp>
        <p:nvSpPr>
          <p:cNvPr id="35848" name="Rectangle 9"/>
          <p:cNvSpPr>
            <a:spLocks noChangeArrowheads="1"/>
          </p:cNvSpPr>
          <p:nvPr/>
        </p:nvSpPr>
        <p:spPr bwMode="auto">
          <a:xfrm>
            <a:off x="3505200" y="3124200"/>
            <a:ext cx="1981200" cy="6096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b="1">
              <a:solidFill>
                <a:schemeClr val="tx1"/>
              </a:solidFill>
            </a:endParaRPr>
          </a:p>
        </p:txBody>
      </p:sp>
      <p:sp>
        <p:nvSpPr>
          <p:cNvPr id="35849" name="Rectangle 10"/>
          <p:cNvSpPr>
            <a:spLocks noChangeArrowheads="1"/>
          </p:cNvSpPr>
          <p:nvPr/>
        </p:nvSpPr>
        <p:spPr bwMode="auto">
          <a:xfrm>
            <a:off x="3505200" y="2514600"/>
            <a:ext cx="1981200" cy="6096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b="1">
              <a:solidFill>
                <a:schemeClr val="tx1"/>
              </a:solidFill>
            </a:endParaRPr>
          </a:p>
        </p:txBody>
      </p:sp>
      <p:sp>
        <p:nvSpPr>
          <p:cNvPr id="35850" name="Text Box 11"/>
          <p:cNvSpPr txBox="1">
            <a:spLocks noChangeArrowheads="1"/>
          </p:cNvSpPr>
          <p:nvPr/>
        </p:nvSpPr>
        <p:spPr bwMode="auto">
          <a:xfrm>
            <a:off x="6003925" y="47609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35851" name="Rectangle 12"/>
          <p:cNvSpPr>
            <a:spLocks noChangeArrowheads="1"/>
          </p:cNvSpPr>
          <p:nvPr/>
        </p:nvSpPr>
        <p:spPr bwMode="auto">
          <a:xfrm>
            <a:off x="5867400" y="4419600"/>
            <a:ext cx="1981200" cy="6096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chemeClr val="tx1"/>
                </a:solidFill>
              </a:rPr>
              <a:t>Employee</a:t>
            </a:r>
          </a:p>
        </p:txBody>
      </p:sp>
      <p:sp>
        <p:nvSpPr>
          <p:cNvPr id="35852" name="Rectangle 13"/>
          <p:cNvSpPr>
            <a:spLocks noChangeArrowheads="1"/>
          </p:cNvSpPr>
          <p:nvPr/>
        </p:nvSpPr>
        <p:spPr bwMode="auto">
          <a:xfrm>
            <a:off x="5867400" y="5638800"/>
            <a:ext cx="1981200" cy="6096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b="1">
              <a:solidFill>
                <a:schemeClr val="tx1"/>
              </a:solidFill>
            </a:endParaRPr>
          </a:p>
        </p:txBody>
      </p:sp>
      <p:sp>
        <p:nvSpPr>
          <p:cNvPr id="35853" name="Rectangle 14"/>
          <p:cNvSpPr>
            <a:spLocks noChangeArrowheads="1"/>
          </p:cNvSpPr>
          <p:nvPr/>
        </p:nvSpPr>
        <p:spPr bwMode="auto">
          <a:xfrm>
            <a:off x="5867400" y="5029200"/>
            <a:ext cx="1981200" cy="6096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b="1">
              <a:solidFill>
                <a:schemeClr val="tx1"/>
              </a:solidFill>
            </a:endParaRPr>
          </a:p>
        </p:txBody>
      </p:sp>
      <p:sp>
        <p:nvSpPr>
          <p:cNvPr id="35854" name="Line 15"/>
          <p:cNvSpPr>
            <a:spLocks noChangeShapeType="1"/>
          </p:cNvSpPr>
          <p:nvPr/>
        </p:nvSpPr>
        <p:spPr bwMode="auto">
          <a:xfrm flipV="1">
            <a:off x="2971800" y="4114800"/>
            <a:ext cx="137160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55" name="Line 16"/>
          <p:cNvSpPr>
            <a:spLocks noChangeShapeType="1"/>
          </p:cNvSpPr>
          <p:nvPr/>
        </p:nvSpPr>
        <p:spPr bwMode="auto">
          <a:xfrm flipH="1" flipV="1">
            <a:off x="4343400" y="4114800"/>
            <a:ext cx="152400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56" name="AutoShape 17"/>
          <p:cNvSpPr>
            <a:spLocks noChangeArrowheads="1"/>
          </p:cNvSpPr>
          <p:nvPr/>
        </p:nvSpPr>
        <p:spPr bwMode="auto">
          <a:xfrm>
            <a:off x="4191000" y="3810000"/>
            <a:ext cx="381000" cy="304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5857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UML</a:t>
            </a:r>
            <a:r>
              <a:rPr lang="en-US" altLang="en-US" sz="3200" b="1" dirty="0" smtClean="0"/>
              <a:t> </a:t>
            </a:r>
            <a:r>
              <a:rPr lang="en-US" altLang="en-US" dirty="0"/>
              <a:t>Class</a:t>
            </a:r>
            <a:r>
              <a:rPr lang="en-US" altLang="en-US" sz="3200" b="1" dirty="0" smtClean="0"/>
              <a:t> </a:t>
            </a:r>
            <a:r>
              <a:rPr lang="en-US" altLang="en-US" dirty="0"/>
              <a:t>diagrams</a:t>
            </a:r>
            <a:r>
              <a:rPr lang="en-US" altLang="en-US" sz="3200" b="1" dirty="0" smtClean="0"/>
              <a:t> - </a:t>
            </a:r>
            <a:r>
              <a:rPr lang="en-US" altLang="en-US" sz="3200" b="1" dirty="0" smtClean="0">
                <a:solidFill>
                  <a:srgbClr val="0000CC"/>
                </a:solidFill>
              </a:rPr>
              <a:t>Inheritance</a:t>
            </a:r>
          </a:p>
        </p:txBody>
      </p:sp>
    </p:spTree>
    <p:extLst>
      <p:ext uri="{BB962C8B-B14F-4D97-AF65-F5344CB8AC3E}">
        <p14:creationId xmlns:p14="http://schemas.microsoft.com/office/powerpoint/2010/main" val="35545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1810</TotalTime>
  <Words>269</Words>
  <Application>Microsoft Office PowerPoint</Application>
  <PresentationFormat>On-screen Show (4:3)</PresentationFormat>
  <Paragraphs>67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ＭＳ Ｐゴシック</vt:lpstr>
      <vt:lpstr>Arial</vt:lpstr>
      <vt:lpstr>Bookman Old Style</vt:lpstr>
      <vt:lpstr>Gill Sans MT</vt:lpstr>
      <vt:lpstr>Wingdings</vt:lpstr>
      <vt:lpstr>Wingdings 3</vt:lpstr>
      <vt:lpstr>SWE205 2011-09-26 (with Tabs)</vt:lpstr>
      <vt:lpstr>Lecture – 16 System Modeling&gt; Detailed Design </vt:lpstr>
      <vt:lpstr>Detailed Design</vt:lpstr>
      <vt:lpstr>OO Design</vt:lpstr>
      <vt:lpstr>Use case diagram</vt:lpstr>
      <vt:lpstr>Class Design</vt:lpstr>
      <vt:lpstr>UML Class diagrams</vt:lpstr>
      <vt:lpstr>UML Class diagrams - Inheritance</vt:lpstr>
    </vt:vector>
  </TitlesOfParts>
  <Company>khalidm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irfan</cp:lastModifiedBy>
  <cp:revision>376</cp:revision>
  <dcterms:created xsi:type="dcterms:W3CDTF">2008-10-05T15:17:56Z</dcterms:created>
  <dcterms:modified xsi:type="dcterms:W3CDTF">2019-03-12T08:27:32Z</dcterms:modified>
</cp:coreProperties>
</file>